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6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9" r:id="rId3"/>
    <p:sldId id="261" r:id="rId4"/>
    <p:sldId id="312" r:id="rId5"/>
    <p:sldId id="310" r:id="rId6"/>
    <p:sldId id="257" r:id="rId7"/>
    <p:sldId id="320" r:id="rId8"/>
    <p:sldId id="269" r:id="rId9"/>
    <p:sldId id="313" r:id="rId10"/>
    <p:sldId id="314" r:id="rId11"/>
    <p:sldId id="287" r:id="rId12"/>
    <p:sldId id="288" r:id="rId13"/>
    <p:sldId id="293" r:id="rId14"/>
    <p:sldId id="307" r:id="rId15"/>
    <p:sldId id="308" r:id="rId16"/>
    <p:sldId id="304" r:id="rId17"/>
    <p:sldId id="306" r:id="rId18"/>
    <p:sldId id="305" r:id="rId19"/>
    <p:sldId id="318" r:id="rId20"/>
    <p:sldId id="321" r:id="rId21"/>
    <p:sldId id="290" r:id="rId22"/>
    <p:sldId id="294" r:id="rId23"/>
    <p:sldId id="291" r:id="rId24"/>
    <p:sldId id="323" r:id="rId25"/>
    <p:sldId id="316" r:id="rId26"/>
    <p:sldId id="325" r:id="rId27"/>
    <p:sldId id="317" r:id="rId28"/>
    <p:sldId id="324" r:id="rId29"/>
    <p:sldId id="327" r:id="rId30"/>
    <p:sldId id="328" r:id="rId31"/>
    <p:sldId id="31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EEA617"/>
    <a:srgbClr val="4E86FF"/>
    <a:srgbClr val="FFF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D39A4B-00D6-4AC0-9E90-7EA99DF1EF4F}">
  <a:tblStyle styleId="{F2D39A4B-00D6-4AC0-9E90-7EA99DF1E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94698"/>
  </p:normalViewPr>
  <p:slideViewPr>
    <p:cSldViewPr snapToGrid="0" snapToObjects="1">
      <p:cViewPr varScale="1">
        <p:scale>
          <a:sx n="134" d="100"/>
          <a:sy n="134" d="100"/>
        </p:scale>
        <p:origin x="144" y="210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4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4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63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4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453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461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973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5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3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532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05483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3676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96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4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9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0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with intro text">
  <p:cSld name="TITLE_AND_BODY_1_2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8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MEDICAL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IMAGING &amp; BIG DATA PROJECT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83EBDC-6548-9D48-8292-CE65366B8FE4}"/>
              </a:ext>
            </a:extLst>
          </p:cNvPr>
          <p:cNvSpPr txBox="1"/>
          <p:nvPr/>
        </p:nvSpPr>
        <p:spPr>
          <a:xfrm>
            <a:off x="-4550602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BC68494-511F-8846-8FB7-C27BF0F2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3" y="1828984"/>
            <a:ext cx="564856" cy="5582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4319A6-D56B-44EA-9408-AD2EC6651E44}"/>
              </a:ext>
            </a:extLst>
          </p:cNvPr>
          <p:cNvSpPr txBox="1"/>
          <p:nvPr/>
        </p:nvSpPr>
        <p:spPr>
          <a:xfrm>
            <a:off x="468925" y="4049486"/>
            <a:ext cx="2995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Carnati Emanuele          781231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De Cicco Alessandro	834225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Mammana Lorenzo       807391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 samples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196F7A-9B62-4824-AB68-0A8FBE8BB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34" r="3291"/>
          <a:stretch/>
        </p:blipFill>
        <p:spPr>
          <a:xfrm>
            <a:off x="0" y="1297641"/>
            <a:ext cx="2735418" cy="1800294"/>
          </a:xfrm>
          <a:prstGeom prst="rect">
            <a:avLst/>
          </a:prstGeom>
        </p:spPr>
      </p:pic>
      <p:pic>
        <p:nvPicPr>
          <p:cNvPr id="5" name="Immagine 4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053C88AF-BAEB-4C14-A863-861B5D778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2" y="2571750"/>
            <a:ext cx="2591162" cy="21388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D77608-35B2-4AF1-AD44-96B8207F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996" y="2565721"/>
            <a:ext cx="2646008" cy="21388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75C8E5-0D1E-4639-8D70-0995AD4B1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60" b="17640"/>
          <a:stretch/>
        </p:blipFill>
        <p:spPr>
          <a:xfrm>
            <a:off x="3529584" y="1295899"/>
            <a:ext cx="2084831" cy="114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60F250-FAA6-4544-8048-3B27DCF51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776" y="2571750"/>
            <a:ext cx="2591162" cy="2132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24C5F7A-099B-45FE-B58E-77875C8A6B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502" b="21141"/>
          <a:stretch/>
        </p:blipFill>
        <p:spPr>
          <a:xfrm>
            <a:off x="6239972" y="1295898"/>
            <a:ext cx="2591162" cy="11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-15000" r="-26000" b="-3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3.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Feature extraction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▪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" sz="2000" i="0" dirty="0">
                    <a:solidFill>
                      <a:srgbClr val="666666"/>
                    </a:solidFill>
                  </a:rPr>
                  <a:t>Feature extraction with </a:t>
                </a:r>
                <a:r>
                  <a:rPr lang="it-IT" sz="2000" i="0" dirty="0">
                    <a:solidFill>
                      <a:srgbClr val="666666"/>
                    </a:solidFill>
                  </a:rPr>
                  <a:t>MATLAB</a:t>
                </a:r>
                <a:endParaRPr lang="en" sz="2000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it-IT" dirty="0">
                    <a:solidFill>
                      <a:srgbClr val="666666"/>
                    </a:solidFill>
                  </a:rPr>
                  <a:t>For </a:t>
                </a:r>
                <a:r>
                  <a:rPr lang="it-IT" dirty="0" err="1">
                    <a:solidFill>
                      <a:srgbClr val="666666"/>
                    </a:solidFill>
                  </a:rPr>
                  <a:t>each</a:t>
                </a:r>
                <a:r>
                  <a:rPr lang="it-IT" dirty="0">
                    <a:solidFill>
                      <a:srgbClr val="666666"/>
                    </a:solidFill>
                  </a:rPr>
                  <a:t> input image </a:t>
                </a:r>
                <a:r>
                  <a:rPr lang="it-IT" dirty="0" err="1">
                    <a:solidFill>
                      <a:srgbClr val="666666"/>
                    </a:solidFill>
                  </a:rPr>
                  <a:t>we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have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extracted</a:t>
                </a:r>
                <a:r>
                  <a:rPr lang="it-IT" dirty="0">
                    <a:solidFill>
                      <a:srgbClr val="666666"/>
                    </a:solidFill>
                  </a:rPr>
                  <a:t> a set of 58 </a:t>
                </a:r>
                <a:r>
                  <a:rPr lang="it-IT" dirty="0" err="1">
                    <a:solidFill>
                      <a:srgbClr val="666666"/>
                    </a:solidFill>
                  </a:rPr>
                  <a:t>radiomics</a:t>
                </a:r>
                <a:r>
                  <a:rPr lang="it-IT" dirty="0">
                    <a:solidFill>
                      <a:srgbClr val="666666"/>
                    </a:solidFill>
                  </a:rPr>
                  <a:t> features </a:t>
                </a:r>
                <a:r>
                  <a:rPr lang="it-IT" dirty="0" err="1">
                    <a:solidFill>
                      <a:srgbClr val="666666"/>
                    </a:solidFill>
                  </a:rPr>
                  <a:t>mainly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MATLAB tool </a:t>
                </a:r>
                <a:r>
                  <a:rPr lang="it-IT" dirty="0" err="1">
                    <a:solidFill>
                      <a:srgbClr val="666666"/>
                    </a:solidFill>
                  </a:rPr>
                  <a:t>developed</a:t>
                </a:r>
                <a:r>
                  <a:rPr lang="it-IT" dirty="0">
                    <a:solidFill>
                      <a:srgbClr val="666666"/>
                    </a:solidFill>
                  </a:rPr>
                  <a:t> and </a:t>
                </a:r>
                <a:r>
                  <a:rPr lang="it-IT" dirty="0" err="1">
                    <a:solidFill>
                      <a:srgbClr val="666666"/>
                    </a:solidFill>
                  </a:rPr>
                  <a:t>defined</a:t>
                </a:r>
                <a:r>
                  <a:rPr lang="it-IT" dirty="0">
                    <a:solidFill>
                      <a:srgbClr val="666666"/>
                    </a:solidFill>
                  </a:rPr>
                  <a:t> by </a:t>
                </a:r>
                <a:r>
                  <a:rPr lang="it-IT" dirty="0" err="1">
                    <a:solidFill>
                      <a:srgbClr val="666666"/>
                    </a:solidFill>
                  </a:rPr>
                  <a:t>Vallières</a:t>
                </a:r>
                <a:r>
                  <a:rPr lang="it-IT" dirty="0">
                    <a:solidFill>
                      <a:srgbClr val="666666"/>
                    </a:solidFill>
                  </a:rPr>
                  <a:t> et al. </a:t>
                </a:r>
                <a:r>
                  <a:rPr lang="it-IT" sz="900" dirty="0">
                    <a:solidFill>
                      <a:srgbClr val="666666"/>
                    </a:solidFill>
                  </a:rPr>
                  <a:t>[3, 4, 5].</a:t>
                </a:r>
              </a:p>
              <a:p>
                <a:pPr marL="127000" indent="0">
                  <a:buNone/>
                </a:pPr>
                <a:endParaRPr lang="it-IT" sz="90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Each featu</a:t>
                </a:r>
                <a:r>
                  <a:rPr lang="it-IT" dirty="0">
                    <a:solidFill>
                      <a:srgbClr val="666666"/>
                    </a:solidFill>
                  </a:rPr>
                  <a:t>re out of [0, 1]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also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rescaled</a:t>
                </a:r>
                <a:r>
                  <a:rPr lang="it-IT" dirty="0">
                    <a:solidFill>
                      <a:srgbClr val="666666"/>
                    </a:solidFill>
                  </a:rPr>
                  <a:t> in </a:t>
                </a:r>
                <a:r>
                  <a:rPr lang="it-IT" dirty="0" err="1">
                    <a:solidFill>
                      <a:srgbClr val="666666"/>
                    </a:solidFill>
                  </a:rPr>
                  <a:t>this</a:t>
                </a:r>
                <a:r>
                  <a:rPr lang="it-IT" dirty="0">
                    <a:solidFill>
                      <a:srgbClr val="666666"/>
                    </a:solidFill>
                  </a:rPr>
                  <a:t> range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formula</a:t>
                </a:r>
                <a:r>
                  <a:rPr lang="en" dirty="0">
                    <a:solidFill>
                      <a:srgbClr val="666666"/>
                    </a:solidFill>
                  </a:rPr>
                  <a:t>:</a:t>
                </a:r>
                <a:endParaRPr lang="it-IT" dirty="0">
                  <a:solidFill>
                    <a:srgbClr val="666666"/>
                  </a:solidFill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i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br>
                  <a:rPr lang="it-IT" dirty="0">
                    <a:solidFill>
                      <a:srgbClr val="666666"/>
                    </a:solidFill>
                  </a:rPr>
                </a:br>
                <a:r>
                  <a:rPr lang="it-IT" dirty="0" err="1">
                    <a:solidFill>
                      <a:srgbClr val="666666"/>
                    </a:solidFill>
                  </a:rPr>
                  <a:t>Finally</a:t>
                </a:r>
                <a:r>
                  <a:rPr lang="it-IT" dirty="0">
                    <a:solidFill>
                      <a:srgbClr val="666666"/>
                    </a:solidFill>
                  </a:rPr>
                  <a:t>, e</a:t>
                </a:r>
                <a:r>
                  <a:rPr lang="en" dirty="0">
                    <a:solidFill>
                      <a:srgbClr val="666666"/>
                    </a:solidFill>
                  </a:rPr>
                  <a:t>ach i</a:t>
                </a:r>
                <a:r>
                  <a:rPr lang="it-IT" dirty="0">
                    <a:solidFill>
                      <a:srgbClr val="666666"/>
                    </a:solidFill>
                  </a:rPr>
                  <a:t>n</a:t>
                </a:r>
                <a:r>
                  <a:rPr lang="en" dirty="0">
                    <a:solidFill>
                      <a:srgbClr val="666666"/>
                    </a:solidFill>
                  </a:rPr>
                  <a:t>stance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labelled either:</a:t>
                </a:r>
              </a:p>
              <a:p>
                <a:r>
                  <a:rPr lang="en" dirty="0">
                    <a:solidFill>
                      <a:srgbClr val="666666"/>
                    </a:solidFill>
                  </a:rPr>
                  <a:t>0    if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homogeneous</a:t>
                </a:r>
                <a:endParaRPr lang="it-IT" dirty="0">
                  <a:solidFill>
                    <a:srgbClr val="666666"/>
                  </a:solidFill>
                </a:endParaRPr>
              </a:p>
              <a:p>
                <a:r>
                  <a:rPr lang="it-IT" dirty="0">
                    <a:solidFill>
                      <a:srgbClr val="666666"/>
                    </a:solidFill>
                  </a:rPr>
                  <a:t>1    </a:t>
                </a:r>
                <a:r>
                  <a:rPr lang="it-IT" dirty="0" err="1">
                    <a:solidFill>
                      <a:srgbClr val="666666"/>
                    </a:solidFill>
                  </a:rPr>
                  <a:t>otherwise</a:t>
                </a: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it-IT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The script </a:t>
                </a:r>
                <a:r>
                  <a:rPr lang="it-IT" sz="1400" b="1" i="0" dirty="0" err="1">
                    <a:solidFill>
                      <a:srgbClr val="666666"/>
                    </a:solidFill>
                  </a:rPr>
                  <a:t>create_dataset</a:t>
                </a:r>
                <a:r>
                  <a:rPr lang="it-IT" sz="1400" b="1" i="0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puts features and labels in one single matrix </a:t>
                </a:r>
                <a:r>
                  <a:rPr lang="it-IT" dirty="0">
                    <a:solidFill>
                      <a:srgbClr val="666666"/>
                    </a:solidFill>
                  </a:rPr>
                  <a:t>of size 44x59</a:t>
                </a:r>
                <a:r>
                  <a:rPr lang="en" dirty="0">
                    <a:solidFill>
                      <a:srgbClr val="666666"/>
                    </a:solidFill>
                  </a:rPr>
                  <a:t>.</a:t>
                </a: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blipFill>
                <a:blip r:embed="rId4"/>
                <a:stretch>
                  <a:fillRect l="-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4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9BC219C-88D5-4F63-A70B-04D53A6A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359" y="1539700"/>
            <a:ext cx="2505425" cy="2857899"/>
          </a:xfrm>
          <a:prstGeom prst="rect">
            <a:avLst/>
          </a:prstGeom>
        </p:spPr>
      </p:pic>
      <p:sp>
        <p:nvSpPr>
          <p:cNvPr id="6" name="Google Shape;137;p20">
            <a:extLst>
              <a:ext uri="{FF2B5EF4-FFF2-40B4-BE49-F238E27FC236}">
                <a16:creationId xmlns:a16="http://schemas.microsoft.com/office/drawing/2014/main" id="{538EBD8E-3776-47A5-A56D-CE843B57916A}"/>
              </a:ext>
            </a:extLst>
          </p:cNvPr>
          <p:cNvSpPr txBox="1">
            <a:spLocks/>
          </p:cNvSpPr>
          <p:nvPr/>
        </p:nvSpPr>
        <p:spPr>
          <a:xfrm>
            <a:off x="282428" y="747432"/>
            <a:ext cx="5013473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r>
              <a:rPr lang="it-IT" sz="2000" i="0" dirty="0">
                <a:solidFill>
                  <a:srgbClr val="666666"/>
                </a:solidFill>
              </a:rPr>
              <a:t>Features </a:t>
            </a:r>
            <a:r>
              <a:rPr lang="it-IT" sz="2000" i="0" dirty="0" err="1">
                <a:solidFill>
                  <a:srgbClr val="666666"/>
                </a:solidFill>
              </a:rPr>
              <a:t>extracted</a:t>
            </a:r>
            <a:br>
              <a:rPr lang="it-IT" sz="2800" i="0" dirty="0">
                <a:solidFill>
                  <a:srgbClr val="666666"/>
                </a:solidFill>
              </a:rPr>
            </a:br>
            <a:endParaRPr lang="it-IT" sz="2800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Morphological</a:t>
            </a:r>
            <a:r>
              <a:rPr lang="it-IT" dirty="0">
                <a:solidFill>
                  <a:srgbClr val="666666"/>
                </a:solidFill>
              </a:rPr>
              <a:t> features:</a:t>
            </a:r>
            <a:r>
              <a:rPr lang="it-IT" i="0" dirty="0">
                <a:solidFill>
                  <a:srgbClr val="666666"/>
                </a:solidFill>
              </a:rPr>
              <a:t> 5/59 </a:t>
            </a:r>
            <a:br>
              <a:rPr lang="it-IT" i="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Concern</a:t>
            </a:r>
            <a:r>
              <a:rPr lang="it-IT" sz="1400" i="0" dirty="0">
                <a:solidFill>
                  <a:srgbClr val="666666"/>
                </a:solidFill>
              </a:rPr>
              <a:t> the features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to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 like </a:t>
            </a:r>
            <a:r>
              <a:rPr lang="it-IT" sz="1400" i="0" dirty="0" err="1">
                <a:solidFill>
                  <a:srgbClr val="666666"/>
                </a:solidFill>
              </a:rPr>
              <a:t>surface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sphericity</a:t>
            </a:r>
            <a:r>
              <a:rPr lang="it-IT" sz="1400" i="0" dirty="0">
                <a:solidFill>
                  <a:srgbClr val="666666"/>
                </a:solidFill>
              </a:rPr>
              <a:t> and </a:t>
            </a:r>
            <a:r>
              <a:rPr lang="it-IT" sz="1400" i="0" dirty="0" err="1">
                <a:solidFill>
                  <a:srgbClr val="666666"/>
                </a:solidFill>
              </a:rPr>
              <a:t>metabolic</a:t>
            </a:r>
            <a:r>
              <a:rPr lang="it-IT" sz="1400" i="0" dirty="0">
                <a:solidFill>
                  <a:srgbClr val="666666"/>
                </a:solidFill>
              </a:rPr>
              <a:t> target volume (MTV). 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it-IT" sz="1400" i="0" dirty="0" err="1">
                <a:solidFill>
                  <a:srgbClr val="666666"/>
                </a:solidFill>
              </a:rPr>
              <a:t>Usually</a:t>
            </a:r>
            <a:r>
              <a:rPr lang="it-IT" sz="1400" i="0" dirty="0">
                <a:solidFill>
                  <a:srgbClr val="666666"/>
                </a:solidFill>
              </a:rPr>
              <a:t>, the more </a:t>
            </a:r>
            <a:r>
              <a:rPr lang="it-IT" sz="1400" i="0" dirty="0" err="1">
                <a:solidFill>
                  <a:srgbClr val="666666"/>
                </a:solidFill>
              </a:rPr>
              <a:t>irregular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, the more aggressive </a:t>
            </a:r>
            <a:r>
              <a:rPr lang="it-IT" sz="1400" i="0" dirty="0" err="1">
                <a:solidFill>
                  <a:srgbClr val="666666"/>
                </a:solidFill>
              </a:rPr>
              <a:t>is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tumour</a:t>
            </a:r>
            <a:r>
              <a:rPr lang="it-IT" sz="1400" i="0" dirty="0">
                <a:solidFill>
                  <a:srgbClr val="666666"/>
                </a:solidFill>
              </a:rPr>
              <a:t>.</a:t>
            </a:r>
            <a:br>
              <a:rPr lang="en-US" i="0" dirty="0">
                <a:solidFill>
                  <a:srgbClr val="666666"/>
                </a:solidFill>
              </a:rPr>
            </a:br>
            <a:endParaRPr lang="en-US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Histogram-based</a:t>
            </a:r>
            <a:r>
              <a:rPr lang="it-IT" dirty="0">
                <a:solidFill>
                  <a:srgbClr val="666666"/>
                </a:solidFill>
              </a:rPr>
              <a:t> features: 13/59</a:t>
            </a:r>
            <a:br>
              <a:rPr lang="it-IT" sz="200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These</a:t>
            </a:r>
            <a:r>
              <a:rPr lang="it-IT" sz="1400" i="0" dirty="0">
                <a:solidFill>
                  <a:srgbClr val="666666"/>
                </a:solidFill>
              </a:rPr>
              <a:t> features include </a:t>
            </a:r>
            <a:r>
              <a:rPr lang="it-IT" sz="1400" i="0" dirty="0" err="1">
                <a:solidFill>
                  <a:srgbClr val="666666"/>
                </a:solidFill>
              </a:rPr>
              <a:t>various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descriptive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statistics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indices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voxel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gray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level</a:t>
            </a:r>
            <a:r>
              <a:rPr lang="it-IT" sz="1400" i="0" dirty="0">
                <a:solidFill>
                  <a:srgbClr val="666666"/>
                </a:solidFill>
              </a:rPr>
              <a:t> of the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such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as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kurtosis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entropy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skewness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uniformity</a:t>
            </a:r>
            <a:r>
              <a:rPr lang="it-IT" sz="1400" i="0" dirty="0">
                <a:solidFill>
                  <a:srgbClr val="666666"/>
                </a:solidFill>
              </a:rPr>
              <a:t> etc.  </a:t>
            </a:r>
            <a:br>
              <a:rPr lang="it-IT" sz="1400" i="0" dirty="0">
                <a:solidFill>
                  <a:srgbClr val="666666"/>
                </a:solidFill>
              </a:rPr>
            </a:br>
            <a:br>
              <a:rPr lang="it-IT" sz="2000" dirty="0">
                <a:solidFill>
                  <a:srgbClr val="666666"/>
                </a:solidFill>
              </a:rPr>
            </a:br>
            <a:endParaRPr lang="it-IT" sz="200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4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9F815-C1FE-4E7B-9CDB-DB094031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09DE45-460E-4621-99D2-AFF419B3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7D4E8C-0586-43B3-8268-2BF689D2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6" y="587074"/>
            <a:ext cx="3463440" cy="22947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90D4CA-5E97-4006-A477-E7A1C7CD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48" y="4812640"/>
            <a:ext cx="3227776" cy="2494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0A4F927-4136-487A-8804-CE62D954B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95" y="2934469"/>
            <a:ext cx="3016216" cy="180000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AE73CB4-489C-43F8-9E9B-7E41FCDD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0" y="587287"/>
            <a:ext cx="4698260" cy="3969425"/>
          </a:xfrm>
        </p:spPr>
        <p:txBody>
          <a:bodyPr/>
          <a:lstStyle/>
          <a:p>
            <a:pPr>
              <a:buClr>
                <a:srgbClr val="666666"/>
              </a:buClr>
            </a:pPr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GLCM </a:t>
            </a:r>
            <a:r>
              <a:rPr lang="it-IT" sz="1600" dirty="0">
                <a:solidFill>
                  <a:srgbClr val="666666"/>
                </a:solidFill>
                <a:latin typeface="Georgia" panose="02040502050405020303" pitchFamily="18" charset="0"/>
              </a:rPr>
              <a:t>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Gray Level Co-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Occurence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9/59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matrix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times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combinations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level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occur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in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two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pixels.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They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are: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energy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contrast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dissimalrity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homogeneity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autocorrelation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variance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sum average and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entropy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GLRLM (Gray Level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Run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consecutive pixels for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each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level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along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one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GLCM and GLRLM are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dependent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1368DD-DAC4-44FC-B634-6D7543771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3133-843B-439A-8813-59628B6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18D057-CA4A-4E5C-B598-F8839FFC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4" y="788110"/>
            <a:ext cx="3739035" cy="17836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0822F3C-BEEC-4199-BCE3-B0DBB28F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88" y="3097440"/>
            <a:ext cx="3775296" cy="16417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B036BF-C007-42A1-A4ED-B074EC34BC21}"/>
              </a:ext>
            </a:extLst>
          </p:cNvPr>
          <p:cNvSpPr txBox="1"/>
          <p:nvPr/>
        </p:nvSpPr>
        <p:spPr>
          <a:xfrm>
            <a:off x="564856" y="809107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39ADC-D2C2-4A61-B3E0-DEFDAABECAC6}"/>
              </a:ext>
            </a:extLst>
          </p:cNvPr>
          <p:cNvSpPr txBox="1"/>
          <p:nvPr/>
        </p:nvSpPr>
        <p:spPr>
          <a:xfrm>
            <a:off x="564856" y="1188833"/>
            <a:ext cx="47195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GLSZM(Gray-Level Size Zone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epresents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connected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voxels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share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same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level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intensity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These</a:t>
            </a:r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features are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indepedent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NGTDM(</a:t>
            </a:r>
            <a:r>
              <a:rPr lang="en-US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Neighbouring</a:t>
            </a:r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Gray Tone Difference 	        Matrix): 5/59</a:t>
            </a:r>
            <a:br>
              <a:rPr lang="en-US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Quantifies the difference between a gray value and the average gray value of its </a:t>
            </a:r>
            <a:r>
              <a:rPr lang="en-US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neighbours</a:t>
            </a: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1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3000" t="6000" r="-3000" b="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4.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Feature </a:t>
            </a:r>
            <a:r>
              <a:rPr lang="it-IT" dirty="0" err="1">
                <a:solidFill>
                  <a:srgbClr val="666666"/>
                </a:solidFill>
              </a:rPr>
              <a:t>Selection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 selection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5054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based on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naive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bayesian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forward selection implemented in KNIME. 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filter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applyed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before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reduce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our feature set by removing highly correlated features 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PCC &gt; 0.9)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smaller feature 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set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reduces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complexity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and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tends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prevent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overfitting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After the iteration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17 columns are chosen, beyond the label column.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4A54A4-BD35-C94D-831C-BE45FAC7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0"/>
          <a:stretch/>
        </p:blipFill>
        <p:spPr>
          <a:xfrm>
            <a:off x="6430972" y="664260"/>
            <a:ext cx="17582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6" y="280312"/>
            <a:ext cx="4543124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evaluated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stability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features with literature </a:t>
            </a:r>
            <a:r>
              <a:rPr lang="it-IT" sz="1000" dirty="0">
                <a:solidFill>
                  <a:srgbClr val="666666"/>
                </a:solidFill>
              </a:rPr>
              <a:t>[2]  </a:t>
            </a:r>
            <a:r>
              <a:rPr lang="it-IT" dirty="0">
                <a:solidFill>
                  <a:srgbClr val="666666"/>
                </a:solidFill>
              </a:rPr>
              <a:t>in </a:t>
            </a:r>
            <a:r>
              <a:rPr lang="it-IT" dirty="0" err="1">
                <a:solidFill>
                  <a:srgbClr val="666666"/>
                </a:solidFill>
              </a:rPr>
              <a:t>order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analyze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how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much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work with </a:t>
            </a:r>
            <a:r>
              <a:rPr lang="it-IT" dirty="0" err="1">
                <a:solidFill>
                  <a:srgbClr val="666666"/>
                </a:solidFill>
              </a:rPr>
              <a:t>unseen</a:t>
            </a:r>
            <a:r>
              <a:rPr lang="it-IT" dirty="0">
                <a:solidFill>
                  <a:srgbClr val="666666"/>
                </a:solidFill>
              </a:rPr>
              <a:t> data from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conditions</a:t>
            </a:r>
            <a:r>
              <a:rPr lang="it-IT" dirty="0">
                <a:solidFill>
                  <a:srgbClr val="666666"/>
                </a:solidFill>
              </a:rPr>
              <a:t>.</a:t>
            </a:r>
            <a:br>
              <a:rPr lang="it-IT" dirty="0">
                <a:solidFill>
                  <a:srgbClr val="666666"/>
                </a:solidFill>
              </a:rPr>
            </a:br>
            <a:endParaRPr lang="en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W.r.t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reconstruction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5 of the 15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(COV ≤ 10 %)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Spherical disproportion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SV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GLCM_Homogeneity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GLSZM_GLM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D85BB3F-69BD-A044-8753-A68DD823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2"/>
          <a:stretch/>
        </p:blipFill>
        <p:spPr>
          <a:xfrm>
            <a:off x="5068953" y="-49"/>
            <a:ext cx="3487831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F0480C-DCF9-4C71-B346-5E74C50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5124625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With </a:t>
            </a:r>
            <a:r>
              <a:rPr lang="it-IT" dirty="0" err="1">
                <a:solidFill>
                  <a:srgbClr val="666666"/>
                </a:solidFill>
              </a:rPr>
              <a:t>respect</a:t>
            </a:r>
            <a:r>
              <a:rPr lang="it-IT" dirty="0">
                <a:solidFill>
                  <a:srgbClr val="666666"/>
                </a:solidFill>
              </a:rPr>
              <a:t> to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segmentation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just 2 of the 11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(p </a:t>
            </a:r>
            <a:r>
              <a:rPr lang="it-IT" dirty="0" err="1">
                <a:solidFill>
                  <a:srgbClr val="666666"/>
                </a:solidFill>
              </a:rPr>
              <a:t>value</a:t>
            </a:r>
            <a:r>
              <a:rPr lang="it-IT" dirty="0">
                <a:solidFill>
                  <a:srgbClr val="666666"/>
                </a:solidFill>
              </a:rPr>
              <a:t> ≥ </a:t>
            </a:r>
            <a:r>
              <a:rPr lang="it-IT" sz="1200" dirty="0">
                <a:solidFill>
                  <a:srgbClr val="666666"/>
                </a:solidFill>
              </a:rPr>
              <a:t>0.05</a:t>
            </a:r>
            <a:r>
              <a:rPr lang="it-IT" dirty="0">
                <a:solidFill>
                  <a:srgbClr val="666666"/>
                </a:solidFill>
              </a:rPr>
              <a:t>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 err="1">
                <a:solidFill>
                  <a:srgbClr val="666666"/>
                </a:solidFill>
              </a:rPr>
              <a:t>GLCM_Sumaverage</a:t>
            </a:r>
            <a:endParaRPr lang="it-IT" sz="1200" dirty="0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" r="3108" b="24837"/>
          <a:stretch/>
        </p:blipFill>
        <p:spPr>
          <a:xfrm>
            <a:off x="6004112" y="70597"/>
            <a:ext cx="2158254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077637" y="1049083"/>
            <a:ext cx="3702758" cy="4249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Introduction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Goal of the Project &amp; Dataset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Extraction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Selection</a:t>
            </a:r>
            <a:endParaRPr lang="it-IT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Classification</a:t>
            </a:r>
            <a:r>
              <a:rPr lang="it-IT" dirty="0"/>
              <a:t> Models</a:t>
            </a:r>
            <a:br>
              <a:rPr lang="it-IT" dirty="0"/>
            </a:br>
            <a:r>
              <a:rPr lang="it-IT" dirty="0"/>
              <a:t>- </a:t>
            </a:r>
            <a:r>
              <a:rPr lang="it-IT" sz="1400" i="1" dirty="0"/>
              <a:t>SVM</a:t>
            </a:r>
            <a:br>
              <a:rPr lang="it-IT" sz="1400" i="1" dirty="0"/>
            </a:br>
            <a:r>
              <a:rPr lang="it-IT" sz="1400" i="1" dirty="0"/>
              <a:t>- </a:t>
            </a:r>
            <a:r>
              <a:rPr lang="it-IT" sz="1400" i="1" dirty="0" err="1"/>
              <a:t>Decision</a:t>
            </a:r>
            <a:r>
              <a:rPr lang="it-IT" sz="1400" i="1" dirty="0"/>
              <a:t> </a:t>
            </a:r>
            <a:r>
              <a:rPr lang="it-IT" sz="1400" i="1" dirty="0" err="1"/>
              <a:t>Tree</a:t>
            </a:r>
            <a:br>
              <a:rPr lang="it-IT" sz="1400" i="1" dirty="0"/>
            </a:br>
            <a:r>
              <a:rPr lang="it-IT" sz="1400" i="1" dirty="0"/>
              <a:t>- K-</a:t>
            </a:r>
            <a:r>
              <a:rPr lang="it-IT" sz="1400" i="1" dirty="0" err="1"/>
              <a:t>Means</a:t>
            </a:r>
            <a:r>
              <a:rPr lang="it-IT" sz="1400" i="1" dirty="0"/>
              <a:t> Clustering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 err="1">
                <a:solidFill>
                  <a:srgbClr val="FF0000"/>
                </a:solidFill>
              </a:rPr>
              <a:t>Conclusions</a:t>
            </a:r>
            <a:endParaRPr lang="it-IT" dirty="0">
              <a:solidFill>
                <a:srgbClr val="FF0000"/>
              </a:solidFill>
            </a:endParaRPr>
          </a:p>
          <a:p>
            <a:pPr marL="114300" lvl="0" indent="0">
              <a:lnSpc>
                <a:spcPct val="150000"/>
              </a:lnSpc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374267C-8BBC-7748-A77F-D30C2483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94314"/>
            <a:ext cx="3826932" cy="553155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66666"/>
                </a:solidFill>
              </a:rPr>
              <a:t>Table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contents</a:t>
            </a:r>
            <a:endParaRPr lang="it-IT" dirty="0">
              <a:solidFill>
                <a:srgbClr val="666666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5CBAEC-C30B-434C-BF51-AA22F719A3FF}"/>
              </a:ext>
            </a:extLst>
          </p:cNvPr>
          <p:cNvSpPr txBox="1"/>
          <p:nvPr/>
        </p:nvSpPr>
        <p:spPr>
          <a:xfrm>
            <a:off x="4020646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243DAC5-4A08-6B43-A0CA-E011016D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44" y="0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4911573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Finally</a:t>
            </a:r>
            <a:r>
              <a:rPr lang="it-IT" dirty="0">
                <a:solidFill>
                  <a:srgbClr val="666666"/>
                </a:solidFill>
              </a:rPr>
              <a:t> 10 out of 31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features </a:t>
            </a:r>
            <a:r>
              <a:rPr lang="it-IT" dirty="0" err="1">
                <a:solidFill>
                  <a:srgbClr val="666666"/>
                </a:solidFill>
              </a:rPr>
              <a:t>extracted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a test-</a:t>
            </a:r>
            <a:r>
              <a:rPr lang="it-IT" dirty="0" err="1">
                <a:solidFill>
                  <a:srgbClr val="666666"/>
                </a:solidFill>
              </a:rPr>
              <a:t>retest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</a:t>
            </a:r>
            <a:r>
              <a:rPr lang="it-IT" dirty="0">
                <a:solidFill>
                  <a:srgbClr val="666666"/>
                </a:solidFill>
              </a:rPr>
              <a:t> (ICC ≥ 0.6)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The features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are </a:t>
            </a:r>
            <a:r>
              <a:rPr lang="it-IT" dirty="0" err="1">
                <a:solidFill>
                  <a:srgbClr val="666666"/>
                </a:solidFill>
              </a:rPr>
              <a:t>mainly</a:t>
            </a:r>
            <a:r>
              <a:rPr lang="it-IT" dirty="0">
                <a:solidFill>
                  <a:srgbClr val="666666"/>
                </a:solidFill>
              </a:rPr>
              <a:t> good </a:t>
            </a:r>
            <a:r>
              <a:rPr lang="it-IT" dirty="0" err="1">
                <a:solidFill>
                  <a:srgbClr val="666666"/>
                </a:solidFill>
              </a:rPr>
              <a:t>because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they</a:t>
            </a:r>
            <a:r>
              <a:rPr lang="it-IT" dirty="0">
                <a:solidFill>
                  <a:srgbClr val="666666"/>
                </a:solidFill>
              </a:rPr>
              <a:t> can be </a:t>
            </a:r>
            <a:r>
              <a:rPr lang="it-IT" dirty="0" err="1">
                <a:solidFill>
                  <a:srgbClr val="666666"/>
                </a:solidFill>
              </a:rPr>
              <a:t>considered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over time, </a:t>
            </a:r>
            <a:r>
              <a:rPr lang="it-IT" dirty="0" err="1">
                <a:solidFill>
                  <a:srgbClr val="666666"/>
                </a:solidFill>
              </a:rPr>
              <a:t>but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final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when</a:t>
            </a:r>
            <a:r>
              <a:rPr lang="it-IT" dirty="0">
                <a:solidFill>
                  <a:srgbClr val="666666"/>
                </a:solidFill>
              </a:rPr>
              <a:t> new data come </a:t>
            </a: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or </a:t>
            </a:r>
            <a:r>
              <a:rPr lang="it-IT" dirty="0" err="1">
                <a:solidFill>
                  <a:srgbClr val="666666"/>
                </a:solidFill>
              </a:rPr>
              <a:t>reconstructed</a:t>
            </a:r>
            <a:r>
              <a:rPr lang="it-IT" dirty="0">
                <a:solidFill>
                  <a:srgbClr val="666666"/>
                </a:solidFill>
              </a:rPr>
              <a:t> in a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way of the </a:t>
            </a:r>
            <a:r>
              <a:rPr lang="it-IT" dirty="0" err="1">
                <a:solidFill>
                  <a:srgbClr val="666666"/>
                </a:solidFill>
              </a:rPr>
              <a:t>original</a:t>
            </a:r>
            <a:r>
              <a:rPr lang="it-IT" dirty="0">
                <a:solidFill>
                  <a:srgbClr val="666666"/>
                </a:solidFill>
              </a:rPr>
              <a:t> training data.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61"/>
          <a:stretch/>
        </p:blipFill>
        <p:spPr>
          <a:xfrm>
            <a:off x="6151196" y="70597"/>
            <a:ext cx="2226321" cy="4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r="-2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5.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666666"/>
                </a:solidFill>
              </a:rPr>
              <a:t>Classification</a:t>
            </a:r>
            <a:r>
              <a:rPr lang="it-IT" dirty="0">
                <a:solidFill>
                  <a:srgbClr val="666666"/>
                </a:solidFill>
              </a:rPr>
              <a:t> models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159488" y="3983050"/>
            <a:ext cx="2141712" cy="96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SVM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Google Shape;361;p33">
            <a:extLst>
              <a:ext uri="{FF2B5EF4-FFF2-40B4-BE49-F238E27FC236}">
                <a16:creationId xmlns:a16="http://schemas.microsoft.com/office/drawing/2014/main" id="{BB0826FB-4182-7C49-B6EB-E1D7A3F26615}"/>
              </a:ext>
            </a:extLst>
          </p:cNvPr>
          <p:cNvSpPr/>
          <p:nvPr/>
        </p:nvSpPr>
        <p:spPr>
          <a:xfrm>
            <a:off x="5967647" y="797092"/>
            <a:ext cx="1934679" cy="1272339"/>
          </a:xfrm>
          <a:prstGeom prst="chevron">
            <a:avLst>
              <a:gd name="adj" fmla="val 29853"/>
            </a:avLst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Cross validation </a:t>
            </a: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training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63;p33">
            <a:extLst>
              <a:ext uri="{FF2B5EF4-FFF2-40B4-BE49-F238E27FC236}">
                <a16:creationId xmlns:a16="http://schemas.microsoft.com/office/drawing/2014/main" id="{18AF8F1C-2396-234F-984C-A8F113CBF408}"/>
              </a:ext>
            </a:extLst>
          </p:cNvPr>
          <p:cNvSpPr/>
          <p:nvPr/>
        </p:nvSpPr>
        <p:spPr>
          <a:xfrm>
            <a:off x="7244093" y="637134"/>
            <a:ext cx="1861391" cy="1592253"/>
          </a:xfrm>
          <a:prstGeom prst="chevron">
            <a:avLst>
              <a:gd name="adj" fmla="val 29853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score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" name="Google Shape;364;p33">
            <a:extLst>
              <a:ext uri="{FF2B5EF4-FFF2-40B4-BE49-F238E27FC236}">
                <a16:creationId xmlns:a16="http://schemas.microsoft.com/office/drawing/2014/main" id="{6B9D8DEB-8AD0-1E47-99D0-B63241E3F734}"/>
              </a:ext>
            </a:extLst>
          </p:cNvPr>
          <p:cNvSpPr/>
          <p:nvPr/>
        </p:nvSpPr>
        <p:spPr>
          <a:xfrm>
            <a:off x="4937745" y="947964"/>
            <a:ext cx="1520792" cy="970597"/>
          </a:xfrm>
          <a:prstGeom prst="chevron">
            <a:avLst>
              <a:gd name="adj" fmla="val 29853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Feature selection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0C1BDAB1-297B-314D-ABAA-0056AEB5E1CB}"/>
              </a:ext>
            </a:extLst>
          </p:cNvPr>
          <p:cNvSpPr txBox="1">
            <a:spLocks/>
          </p:cNvSpPr>
          <p:nvPr/>
        </p:nvSpPr>
        <p:spPr>
          <a:xfrm>
            <a:off x="188958" y="815661"/>
            <a:ext cx="4575531" cy="38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4-fold cross validatio</a:t>
            </a:r>
            <a:r>
              <a:rPr lang="it-IT" sz="2000" i="0" dirty="0">
                <a:solidFill>
                  <a:srgbClr val="666666"/>
                </a:solidFill>
              </a:rPr>
              <a:t>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 err="1">
                <a:solidFill>
                  <a:srgbClr val="666666"/>
                </a:solidFill>
              </a:rPr>
              <a:t>All</a:t>
            </a:r>
            <a:r>
              <a:rPr lang="it-IT" sz="1400" dirty="0">
                <a:solidFill>
                  <a:srgbClr val="666666"/>
                </a:solidFill>
              </a:rPr>
              <a:t> the 3 </a:t>
            </a:r>
            <a:r>
              <a:rPr lang="it-IT" sz="1400" dirty="0" err="1">
                <a:solidFill>
                  <a:srgbClr val="666666"/>
                </a:solidFill>
              </a:rPr>
              <a:t>classification</a:t>
            </a:r>
            <a:r>
              <a:rPr lang="it-IT" sz="1400" dirty="0">
                <a:solidFill>
                  <a:srgbClr val="666666"/>
                </a:solidFill>
              </a:rPr>
              <a:t> models</a:t>
            </a:r>
            <a:r>
              <a:rPr lang="en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implemented</a:t>
            </a:r>
            <a:r>
              <a:rPr lang="it-IT" sz="1400" dirty="0">
                <a:solidFill>
                  <a:srgbClr val="666666"/>
                </a:solidFill>
              </a:rPr>
              <a:t> are </a:t>
            </a:r>
            <a:r>
              <a:rPr lang="it-IT" sz="1400" dirty="0" err="1">
                <a:solidFill>
                  <a:srgbClr val="666666"/>
                </a:solidFill>
              </a:rPr>
              <a:t>based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on </a:t>
            </a:r>
            <a:r>
              <a:rPr lang="it-IT" sz="1400" dirty="0" err="1">
                <a:solidFill>
                  <a:srgbClr val="666666"/>
                </a:solidFill>
              </a:rPr>
              <a:t>stratified</a:t>
            </a:r>
            <a:r>
              <a:rPr lang="en" sz="1400" dirty="0">
                <a:solidFill>
                  <a:srgbClr val="666666"/>
                </a:solidFill>
              </a:rPr>
              <a:t> 4-fold cross validation.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666666"/>
                </a:solidFill>
              </a:rPr>
              <a:t>The dataset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splitted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into 4 subsets </a:t>
            </a:r>
            <a:r>
              <a:rPr lang="it-IT" sz="1400" dirty="0">
                <a:solidFill>
                  <a:srgbClr val="666666"/>
                </a:solidFill>
              </a:rPr>
              <a:t>and </a:t>
            </a:r>
            <a:r>
              <a:rPr lang="it-IT" sz="1400" dirty="0" err="1">
                <a:solidFill>
                  <a:srgbClr val="666666"/>
                </a:solidFill>
              </a:rPr>
              <a:t>iteratively</a:t>
            </a:r>
            <a:r>
              <a:rPr lang="it-IT" sz="1400" dirty="0">
                <a:solidFill>
                  <a:srgbClr val="666666"/>
                </a:solidFill>
              </a:rPr>
              <a:t> 3 subsets are </a:t>
            </a:r>
            <a:r>
              <a:rPr lang="it-IT" sz="1400" dirty="0" err="1">
                <a:solidFill>
                  <a:srgbClr val="666666"/>
                </a:solidFill>
              </a:rPr>
              <a:t>selected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as</a:t>
            </a:r>
            <a:r>
              <a:rPr lang="it-IT" sz="1400" dirty="0">
                <a:solidFill>
                  <a:srgbClr val="666666"/>
                </a:solidFill>
              </a:rPr>
              <a:t> training set </a:t>
            </a:r>
            <a:r>
              <a:rPr lang="it-IT" sz="1400" dirty="0" err="1">
                <a:solidFill>
                  <a:srgbClr val="666666"/>
                </a:solidFill>
              </a:rPr>
              <a:t>while</a:t>
            </a:r>
            <a:r>
              <a:rPr lang="it-IT" sz="1400" dirty="0">
                <a:solidFill>
                  <a:srgbClr val="666666"/>
                </a:solidFill>
              </a:rPr>
              <a:t> the </a:t>
            </a:r>
            <a:r>
              <a:rPr lang="it-IT" sz="1400" dirty="0" err="1">
                <a:solidFill>
                  <a:srgbClr val="666666"/>
                </a:solidFill>
              </a:rPr>
              <a:t>remaining</a:t>
            </a:r>
            <a:r>
              <a:rPr lang="it-IT" sz="1400" dirty="0">
                <a:solidFill>
                  <a:srgbClr val="666666"/>
                </a:solidFill>
              </a:rPr>
              <a:t> subset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for the evaluation of the trained model. 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The choice of 4 fold</a:t>
            </a:r>
            <a:r>
              <a:rPr lang="it-IT" sz="1400" dirty="0">
                <a:solidFill>
                  <a:srgbClr val="666666"/>
                </a:solidFill>
              </a:rPr>
              <a:t>s</a:t>
            </a:r>
            <a:r>
              <a:rPr lang="en" sz="1400" dirty="0">
                <a:solidFill>
                  <a:srgbClr val="666666"/>
                </a:solidFill>
              </a:rPr>
              <a:t> is based on the size of the dataset.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With more folds, such a small dataset would have </a:t>
            </a:r>
            <a:r>
              <a:rPr lang="it-IT" sz="1400" dirty="0" err="1">
                <a:solidFill>
                  <a:srgbClr val="666666"/>
                </a:solidFill>
              </a:rPr>
              <a:t>lead</a:t>
            </a:r>
            <a:r>
              <a:rPr lang="it-IT" sz="1400" dirty="0">
                <a:solidFill>
                  <a:srgbClr val="666666"/>
                </a:solidFill>
              </a:rPr>
              <a:t> to </a:t>
            </a:r>
            <a:r>
              <a:rPr lang="it-IT" sz="1400" dirty="0" err="1">
                <a:solidFill>
                  <a:srgbClr val="666666"/>
                </a:solidFill>
              </a:rPr>
              <a:t>ins</a:t>
            </a:r>
            <a:r>
              <a:rPr lang="en" sz="1400" dirty="0">
                <a:solidFill>
                  <a:srgbClr val="666666"/>
                </a:solidFill>
              </a:rPr>
              <a:t>ignifican</a:t>
            </a:r>
            <a:r>
              <a:rPr lang="it-IT" sz="1400" dirty="0">
                <a:solidFill>
                  <a:srgbClr val="666666"/>
                </a:solidFill>
              </a:rPr>
              <a:t>t test sets and </a:t>
            </a:r>
            <a:r>
              <a:rPr lang="it-IT" sz="1400" dirty="0" err="1">
                <a:solidFill>
                  <a:srgbClr val="666666"/>
                </a:solidFill>
              </a:rPr>
              <a:t>thus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uncorrected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evaluations</a:t>
            </a:r>
            <a:r>
              <a:rPr lang="en" sz="1400" dirty="0">
                <a:solidFill>
                  <a:srgbClr val="666666"/>
                </a:solidFill>
              </a:rPr>
              <a:t>.</a:t>
            </a:r>
            <a:endParaRPr lang="en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7FB152-E311-9D49-B661-226FE91FA47A}"/>
              </a:ext>
            </a:extLst>
          </p:cNvPr>
          <p:cNvSpPr txBox="1"/>
          <p:nvPr/>
        </p:nvSpPr>
        <p:spPr>
          <a:xfrm>
            <a:off x="5270606" y="2613564"/>
            <a:ext cx="3684436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67031"/>
              </a:buClr>
              <a:buSzPts val="1600"/>
            </a:pPr>
            <a:r>
              <a:rPr lang="en" sz="1600" i="1" dirty="0">
                <a:solidFill>
                  <a:srgbClr val="666666"/>
                </a:solidFill>
                <a:latin typeface="Georgia"/>
                <a:sym typeface="Georgia"/>
              </a:rPr>
              <a:t>Advantages of cross validation: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Each sample of the original dataset is used once for validation.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All samples being used for both training and testing phases.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23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5259625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1B403C-F2BF-4E46-8105-503AE18923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6087" y="2228288"/>
            <a:ext cx="3076717" cy="161986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121A2DA-7718-ED4A-A807-53CA13717D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99480"/>
            <a:ext cx="9144000" cy="54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410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5060094" y="893826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45247C6-6810-5944-A487-3D38F3E629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6951" y="1815664"/>
            <a:ext cx="3434990" cy="1829634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061F645D-F53C-6A4B-9B84-4A48E7F42C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03393"/>
            <a:ext cx="9144000" cy="54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455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47E79B4-93B4-439F-ABE1-A0F211B72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514" y="1173357"/>
            <a:ext cx="2142600" cy="30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A0D38C-EAE8-4CB8-BECB-B801B59C33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8561" b="33451"/>
          <a:stretch/>
        </p:blipFill>
        <p:spPr>
          <a:xfrm>
            <a:off x="628214" y="1173357"/>
            <a:ext cx="3381845" cy="302857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B1CED86-F8EA-2A4A-968A-824E6320C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2217" y="1906804"/>
            <a:ext cx="3416928" cy="20875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78575517-11F3-AA4A-9E5C-40912ADEDD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93025"/>
            <a:ext cx="9144000" cy="55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9115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8CE915B-652B-4736-92E2-3F761DD1CE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72" b="33609"/>
          <a:stretch/>
        </p:blipFill>
        <p:spPr>
          <a:xfrm>
            <a:off x="628214" y="1173357"/>
            <a:ext cx="3442782" cy="308410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647E209-2442-4444-B16B-15B85D7C6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85234"/>
            <a:ext cx="9144000" cy="55710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016F8A-FD70-D944-AD14-1877A79434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1938" y="1433044"/>
            <a:ext cx="3553848" cy="202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1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830773" y="1202625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1D47EEB-B9ED-4942-B85A-C5F062DF97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0773" y="1882003"/>
            <a:ext cx="3873500" cy="20193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743495-E1BE-D547-957C-D70931477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69560"/>
            <a:ext cx="9144000" cy="57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9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811274" y="1194224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EF802D5-8FC8-D440-94FF-A34F2C1747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8232" y="1933143"/>
            <a:ext cx="3644900" cy="20193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9BF3929-4957-EB41-BEE6-67CB685B9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80859"/>
            <a:ext cx="9144000" cy="56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Results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analysis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81532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best model in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term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SVM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which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achieves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79.5 %.</a:t>
            </a: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Despite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high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the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great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because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classify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examples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(label 1),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clearly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visible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since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sensitivity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(0.556).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decision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tree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little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better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on the positive class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but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more on the negative class.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Finally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clustering shows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performances on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and negative classes.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All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models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except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have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beneficiated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with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increase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circa 10 %.</a:t>
            </a:r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6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  <p:sp>
        <p:nvSpPr>
          <p:cNvPr id="7" name="Google Shape;136;p20">
            <a:extLst>
              <a:ext uri="{FF2B5EF4-FFF2-40B4-BE49-F238E27FC236}">
                <a16:creationId xmlns:a16="http://schemas.microsoft.com/office/drawing/2014/main" id="{91E0FBB3-C324-475D-8C10-8961C4C762BC}"/>
              </a:ext>
            </a:extLst>
          </p:cNvPr>
          <p:cNvSpPr txBox="1">
            <a:spLocks/>
          </p:cNvSpPr>
          <p:nvPr/>
        </p:nvSpPr>
        <p:spPr>
          <a:xfrm>
            <a:off x="277100" y="284200"/>
            <a:ext cx="2024100" cy="3936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sz="4800" b="1" dirty="0">
                <a:solidFill>
                  <a:srgbClr val="666666"/>
                </a:solidFill>
              </a:rPr>
              <a:t>1.</a:t>
            </a:r>
          </a:p>
          <a:p>
            <a:r>
              <a:rPr lang="en-US" dirty="0">
                <a:solidFill>
                  <a:srgbClr val="666666"/>
                </a:solidFill>
              </a:rPr>
              <a:t>Introduction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EDCEC6-81E0-4D1F-821D-E56F52626C44}"/>
              </a:ext>
            </a:extLst>
          </p:cNvPr>
          <p:cNvSpPr txBox="1"/>
          <p:nvPr/>
        </p:nvSpPr>
        <p:spPr>
          <a:xfrm>
            <a:off x="1278605" y="2310140"/>
            <a:ext cx="6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11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62136F8-61CE-48A1-8286-776A0FCD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24" y="501541"/>
            <a:ext cx="8339375" cy="4366294"/>
          </a:xfrm>
        </p:spPr>
        <p:txBody>
          <a:bodyPr/>
          <a:lstStyle/>
          <a:p>
            <a:pPr marL="127000" indent="0">
              <a:buNone/>
            </a:pPr>
            <a:r>
              <a:rPr lang="it-IT" sz="2000" dirty="0" err="1">
                <a:solidFill>
                  <a:srgbClr val="666666"/>
                </a:solidFill>
              </a:rPr>
              <a:t>Bibliography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[1] </a:t>
            </a:r>
            <a:r>
              <a:rPr lang="en-US" sz="800" dirty="0" err="1">
                <a:solidFill>
                  <a:srgbClr val="666666"/>
                </a:solidFill>
              </a:rPr>
              <a:t>Coroller</a:t>
            </a:r>
            <a:r>
              <a:rPr lang="en-US" sz="800" dirty="0">
                <a:solidFill>
                  <a:srgbClr val="666666"/>
                </a:solidFill>
              </a:rPr>
              <a:t>, T. P. (2017). Combining data science and medical imaging: Advancing cancer precision medicine with radiomics. Maastricht: </a:t>
            </a:r>
            <a:r>
              <a:rPr lang="en-US" sz="800" dirty="0" err="1">
                <a:solidFill>
                  <a:srgbClr val="666666"/>
                </a:solidFill>
              </a:rPr>
              <a:t>Datawyse</a:t>
            </a:r>
            <a:r>
              <a:rPr lang="en-US" sz="800" dirty="0">
                <a:solidFill>
                  <a:srgbClr val="666666"/>
                </a:solidFill>
              </a:rPr>
              <a:t> / </a:t>
            </a:r>
            <a:r>
              <a:rPr lang="en-US" sz="800" dirty="0" err="1">
                <a:solidFill>
                  <a:srgbClr val="666666"/>
                </a:solidFill>
              </a:rPr>
              <a:t>Universitaire</a:t>
            </a:r>
            <a:r>
              <a:rPr lang="en-US" sz="800" dirty="0">
                <a:solidFill>
                  <a:srgbClr val="666666"/>
                </a:solidFill>
              </a:rPr>
              <a:t> Pers Maastricht</a:t>
            </a: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[2] Francesca </a:t>
            </a:r>
            <a:r>
              <a:rPr lang="en-US" sz="800" dirty="0" err="1">
                <a:solidFill>
                  <a:srgbClr val="666666"/>
                </a:solidFill>
              </a:rPr>
              <a:t>Gallivanone</a:t>
            </a:r>
            <a:r>
              <a:rPr lang="en-US" sz="800" dirty="0">
                <a:solidFill>
                  <a:srgbClr val="666666"/>
                </a:solidFill>
              </a:rPr>
              <a:t>, Matteo </a:t>
            </a:r>
            <a:r>
              <a:rPr lang="en-US" sz="800" dirty="0" err="1">
                <a:solidFill>
                  <a:srgbClr val="666666"/>
                </a:solidFill>
              </a:rPr>
              <a:t>Interlenghi</a:t>
            </a:r>
            <a:r>
              <a:rPr lang="en-US" sz="800" dirty="0">
                <a:solidFill>
                  <a:srgbClr val="666666"/>
                </a:solidFill>
              </a:rPr>
              <a:t>, Daniela </a:t>
            </a:r>
            <a:r>
              <a:rPr lang="en-US" sz="800" dirty="0" err="1">
                <a:solidFill>
                  <a:srgbClr val="666666"/>
                </a:solidFill>
              </a:rPr>
              <a:t>D’Ambrosio</a:t>
            </a:r>
            <a:r>
              <a:rPr lang="en-US" sz="800" dirty="0">
                <a:solidFill>
                  <a:srgbClr val="666666"/>
                </a:solidFill>
              </a:rPr>
              <a:t>, Giuseppe </a:t>
            </a:r>
            <a:r>
              <a:rPr lang="en-US" sz="800" dirty="0" err="1">
                <a:solidFill>
                  <a:srgbClr val="666666"/>
                </a:solidFill>
              </a:rPr>
              <a:t>Trifirò</a:t>
            </a:r>
            <a:r>
              <a:rPr lang="en-US" sz="800" dirty="0">
                <a:solidFill>
                  <a:srgbClr val="666666"/>
                </a:solidFill>
              </a:rPr>
              <a:t>, and Isabella Castiglioni, “Parameters Influencing PET Imaging Features: A Phantom Study with Irregular and Heterogeneous Synthetic Lesions,” Contrast Media &amp; Molecular Imaging, vol. 2018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[3]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 et al. (2015). A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model from joint FDG-PET and MRI texture features for the </a:t>
            </a:r>
            <a:r>
              <a:rPr lang="it-IT" sz="800" dirty="0" err="1">
                <a:solidFill>
                  <a:srgbClr val="666666"/>
                </a:solidFill>
              </a:rPr>
              <a:t>prediction</a:t>
            </a:r>
            <a:r>
              <a:rPr lang="it-IT" sz="800" dirty="0">
                <a:solidFill>
                  <a:srgbClr val="666666"/>
                </a:solidFill>
              </a:rPr>
              <a:t> of </a:t>
            </a:r>
            <a:r>
              <a:rPr lang="it-IT" sz="800" dirty="0" err="1">
                <a:solidFill>
                  <a:srgbClr val="666666"/>
                </a:solidFill>
              </a:rPr>
              <a:t>lung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metastases</a:t>
            </a:r>
            <a:r>
              <a:rPr lang="it-IT" sz="800" dirty="0">
                <a:solidFill>
                  <a:srgbClr val="666666"/>
                </a:solidFill>
              </a:rPr>
              <a:t> in soft-</a:t>
            </a:r>
            <a:r>
              <a:rPr lang="it-IT" sz="800" dirty="0" err="1">
                <a:solidFill>
                  <a:srgbClr val="666666"/>
                </a:solidFill>
              </a:rPr>
              <a:t>tissue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sarcomas</a:t>
            </a:r>
            <a:r>
              <a:rPr lang="it-IT" sz="800" dirty="0">
                <a:solidFill>
                  <a:srgbClr val="666666"/>
                </a:solidFill>
              </a:rPr>
              <a:t> of the </a:t>
            </a:r>
            <a:r>
              <a:rPr lang="it-IT" sz="800" dirty="0" err="1">
                <a:solidFill>
                  <a:srgbClr val="666666"/>
                </a:solidFill>
              </a:rPr>
              <a:t>extremities</a:t>
            </a:r>
            <a:r>
              <a:rPr lang="it-IT" sz="800" dirty="0">
                <a:solidFill>
                  <a:srgbClr val="666666"/>
                </a:solidFill>
              </a:rPr>
              <a:t>. </a:t>
            </a:r>
            <a:r>
              <a:rPr lang="it-IT" sz="800" dirty="0" err="1">
                <a:solidFill>
                  <a:srgbClr val="666666"/>
                </a:solidFill>
              </a:rPr>
              <a:t>Physics</a:t>
            </a:r>
            <a:r>
              <a:rPr lang="it-IT" sz="800" dirty="0">
                <a:solidFill>
                  <a:srgbClr val="666666"/>
                </a:solidFill>
              </a:rPr>
              <a:t> in Medicine and </a:t>
            </a:r>
            <a:r>
              <a:rPr lang="it-IT" sz="800" dirty="0" err="1">
                <a:solidFill>
                  <a:srgbClr val="666666"/>
                </a:solidFill>
              </a:rPr>
              <a:t>Biology</a:t>
            </a:r>
            <a:r>
              <a:rPr lang="it-IT" sz="800" dirty="0">
                <a:solidFill>
                  <a:srgbClr val="666666"/>
                </a:solidFill>
              </a:rPr>
              <a:t>, 60(14),  5471-5496. doi:10.1088/0031-9155/60/14/5471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[4] Zhou, H.,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M., Bai, H.X. et al. (2017). MRI features </a:t>
            </a:r>
            <a:r>
              <a:rPr lang="it-IT" sz="800" dirty="0" err="1">
                <a:solidFill>
                  <a:srgbClr val="666666"/>
                </a:solidFill>
              </a:rPr>
              <a:t>predict</a:t>
            </a:r>
            <a:r>
              <a:rPr lang="it-IT" sz="800" dirty="0">
                <a:solidFill>
                  <a:srgbClr val="666666"/>
                </a:solidFill>
              </a:rPr>
              <a:t> survival and </a:t>
            </a:r>
            <a:r>
              <a:rPr lang="it-IT" sz="800" dirty="0" err="1">
                <a:solidFill>
                  <a:srgbClr val="666666"/>
                </a:solidFill>
              </a:rPr>
              <a:t>molecular</a:t>
            </a:r>
            <a:r>
              <a:rPr lang="it-IT" sz="800" dirty="0">
                <a:solidFill>
                  <a:srgbClr val="666666"/>
                </a:solidFill>
              </a:rPr>
              <a:t> markers in diffuse </a:t>
            </a:r>
            <a:r>
              <a:rPr lang="it-IT" sz="800" dirty="0" err="1">
                <a:solidFill>
                  <a:srgbClr val="666666"/>
                </a:solidFill>
              </a:rPr>
              <a:t>lower</a:t>
            </a:r>
            <a:r>
              <a:rPr lang="it-IT" sz="800" dirty="0">
                <a:solidFill>
                  <a:srgbClr val="666666"/>
                </a:solidFill>
              </a:rPr>
              <a:t>-grade </a:t>
            </a:r>
            <a:r>
              <a:rPr lang="it-IT" sz="800" dirty="0" err="1">
                <a:solidFill>
                  <a:srgbClr val="666666"/>
                </a:solidFill>
              </a:rPr>
              <a:t>gliomas</a:t>
            </a:r>
            <a:r>
              <a:rPr lang="it-IT" sz="800" dirty="0">
                <a:solidFill>
                  <a:srgbClr val="666666"/>
                </a:solidFill>
              </a:rPr>
              <a:t>.  Neuro-</a:t>
            </a:r>
            <a:r>
              <a:rPr lang="it-IT" sz="800" dirty="0" err="1">
                <a:solidFill>
                  <a:srgbClr val="666666"/>
                </a:solidFill>
              </a:rPr>
              <a:t>Oncology</a:t>
            </a:r>
            <a:r>
              <a:rPr lang="it-IT" sz="800" dirty="0">
                <a:solidFill>
                  <a:srgbClr val="666666"/>
                </a:solidFill>
              </a:rPr>
              <a:t>, 19(6), 862-870. doi:10.1093/</a:t>
            </a:r>
            <a:r>
              <a:rPr lang="it-IT" sz="800" dirty="0" err="1">
                <a:solidFill>
                  <a:srgbClr val="666666"/>
                </a:solidFill>
              </a:rPr>
              <a:t>neuonc</a:t>
            </a:r>
            <a:r>
              <a:rPr lang="it-IT" sz="800" dirty="0">
                <a:solidFill>
                  <a:srgbClr val="666666"/>
                </a:solidFill>
              </a:rPr>
              <a:t>/now256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[5] </a:t>
            </a:r>
            <a:r>
              <a:rPr lang="it-IT" sz="800" dirty="0" err="1">
                <a:solidFill>
                  <a:srgbClr val="666666"/>
                </a:solidFill>
              </a:rPr>
              <a:t>Vallière</a:t>
            </a:r>
            <a:r>
              <a:rPr lang="it-IT" sz="800" dirty="0">
                <a:solidFill>
                  <a:srgbClr val="666666"/>
                </a:solidFill>
              </a:rPr>
              <a:t>, M. et al. (2017).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strategies for risk </a:t>
            </a:r>
            <a:r>
              <a:rPr lang="it-IT" sz="800" dirty="0" err="1">
                <a:solidFill>
                  <a:srgbClr val="666666"/>
                </a:solidFill>
              </a:rPr>
              <a:t>assessment</a:t>
            </a:r>
            <a:r>
              <a:rPr lang="it-IT" sz="800" dirty="0">
                <a:solidFill>
                  <a:srgbClr val="666666"/>
                </a:solidFill>
              </a:rPr>
              <a:t>  of </a:t>
            </a:r>
            <a:r>
              <a:rPr lang="it-IT" sz="800" dirty="0" err="1">
                <a:solidFill>
                  <a:srgbClr val="666666"/>
                </a:solidFill>
              </a:rPr>
              <a:t>tumour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failure</a:t>
            </a:r>
            <a:r>
              <a:rPr lang="it-IT" sz="800" dirty="0">
                <a:solidFill>
                  <a:srgbClr val="666666"/>
                </a:solidFill>
              </a:rPr>
              <a:t> in head-and-</a:t>
            </a:r>
            <a:r>
              <a:rPr lang="it-IT" sz="800" dirty="0" err="1">
                <a:solidFill>
                  <a:srgbClr val="666666"/>
                </a:solidFill>
              </a:rPr>
              <a:t>neck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cancer</a:t>
            </a:r>
            <a:r>
              <a:rPr lang="it-IT" sz="800" dirty="0">
                <a:solidFill>
                  <a:srgbClr val="666666"/>
                </a:solidFill>
              </a:rPr>
              <a:t>. Scientific Reports, 7:10117. doi:10.1038/s41598-017-10371-5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BDB339-5F96-4478-80CB-B14F483A0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it-IT" smtClean="0"/>
              <a:pPr lvl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2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72000" y="558267"/>
            <a:ext cx="4731545" cy="56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None/>
            </a:pPr>
            <a:r>
              <a:rPr lang="it-IT" sz="2000" i="0" dirty="0" err="1">
                <a:solidFill>
                  <a:srgbClr val="666666"/>
                </a:solidFill>
              </a:rPr>
              <a:t>Why</a:t>
            </a:r>
            <a:r>
              <a:rPr lang="it-IT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 err="1">
                <a:solidFill>
                  <a:srgbClr val="666666"/>
                </a:solidFill>
              </a:rPr>
              <a:t>medical</a:t>
            </a:r>
            <a:r>
              <a:rPr lang="it-IT" sz="2000" i="0" dirty="0">
                <a:solidFill>
                  <a:srgbClr val="666666"/>
                </a:solidFill>
              </a:rPr>
              <a:t> imaging?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Cancer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the second </a:t>
            </a:r>
            <a:r>
              <a:rPr lang="it-IT" dirty="0" err="1">
                <a:solidFill>
                  <a:srgbClr val="666666"/>
                </a:solidFill>
              </a:rPr>
              <a:t>leading</a:t>
            </a:r>
            <a:r>
              <a:rPr lang="it-IT" dirty="0">
                <a:solidFill>
                  <a:srgbClr val="666666"/>
                </a:solidFill>
              </a:rPr>
              <a:t> cause of </a:t>
            </a:r>
            <a:r>
              <a:rPr lang="it-IT" dirty="0" err="1">
                <a:solidFill>
                  <a:srgbClr val="666666"/>
                </a:solidFill>
              </a:rPr>
              <a:t>death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globally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While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knowledge </a:t>
            </a:r>
            <a:r>
              <a:rPr lang="it-IT" dirty="0" err="1">
                <a:solidFill>
                  <a:srgbClr val="666666"/>
                </a:solidFill>
              </a:rPr>
              <a:t>forms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basis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health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practitioners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decisions</a:t>
            </a:r>
            <a:r>
              <a:rPr lang="it-IT" dirty="0">
                <a:solidFill>
                  <a:srgbClr val="666666"/>
                </a:solidFill>
              </a:rPr>
              <a:t>,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imaging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vital</a:t>
            </a:r>
            <a:r>
              <a:rPr lang="it-IT" dirty="0">
                <a:solidFill>
                  <a:srgbClr val="666666"/>
                </a:solidFill>
              </a:rPr>
              <a:t> part of </a:t>
            </a:r>
            <a:r>
              <a:rPr lang="it-IT" dirty="0" err="1">
                <a:solidFill>
                  <a:srgbClr val="666666"/>
                </a:solidFill>
              </a:rPr>
              <a:t>confirming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any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diagnosis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It</a:t>
            </a:r>
            <a:r>
              <a:rPr lang="it-IT" dirty="0">
                <a:solidFill>
                  <a:srgbClr val="666666"/>
                </a:solidFill>
              </a:rPr>
              <a:t> can </a:t>
            </a:r>
            <a:r>
              <a:rPr lang="it-IT" dirty="0" err="1">
                <a:solidFill>
                  <a:srgbClr val="666666"/>
                </a:solidFill>
              </a:rPr>
              <a:t>also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inform</a:t>
            </a:r>
            <a:r>
              <a:rPr lang="it-IT" dirty="0">
                <a:solidFill>
                  <a:srgbClr val="666666"/>
                </a:solidFill>
              </a:rPr>
              <a:t> the doctor of </a:t>
            </a:r>
            <a:r>
              <a:rPr lang="it-IT" dirty="0" err="1">
                <a:solidFill>
                  <a:srgbClr val="666666"/>
                </a:solidFill>
              </a:rPr>
              <a:t>internal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that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basic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examination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fail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detect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6" y="3680292"/>
            <a:ext cx="16741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latin typeface="Georgia" panose="02040502050405020303" pitchFamily="18" charset="0"/>
              </a:rPr>
              <a:t>[1]</a:t>
            </a:r>
          </a:p>
        </p:txBody>
      </p:sp>
      <p:pic>
        <p:nvPicPr>
          <p:cNvPr id="9" name="Immagine 8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82382822-E844-4C37-A771-97864AD5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0"/>
          <a:stretch/>
        </p:blipFill>
        <p:spPr>
          <a:xfrm>
            <a:off x="214260" y="1192473"/>
            <a:ext cx="4146970" cy="27585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79E2ACB-F972-404F-B155-821C187B68EE}"/>
              </a:ext>
            </a:extLst>
          </p:cNvPr>
          <p:cNvSpPr/>
          <p:nvPr/>
        </p:nvSpPr>
        <p:spPr>
          <a:xfrm>
            <a:off x="410136" y="3944568"/>
            <a:ext cx="34788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dirty="0">
                <a:latin typeface="Georgia" panose="02040502050405020303" pitchFamily="18" charset="0"/>
              </a:rPr>
              <a:t>Fig. 1 </a:t>
            </a:r>
            <a:r>
              <a:rPr lang="it-IT" sz="600" dirty="0" err="1">
                <a:latin typeface="Georgia" panose="02040502050405020303" pitchFamily="18" charset="0"/>
              </a:rPr>
              <a:t>Estimated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number</a:t>
            </a:r>
            <a:r>
              <a:rPr lang="it-IT" sz="600" dirty="0">
                <a:latin typeface="Georgia" panose="02040502050405020303" pitchFamily="18" charset="0"/>
              </a:rPr>
              <a:t> of new </a:t>
            </a:r>
            <a:r>
              <a:rPr lang="it-IT" sz="600" dirty="0" err="1">
                <a:latin typeface="Georgia" panose="02040502050405020303" pitchFamily="18" charset="0"/>
              </a:rPr>
              <a:t>cases</a:t>
            </a:r>
            <a:r>
              <a:rPr lang="it-IT" sz="600" dirty="0">
                <a:latin typeface="Georgia" panose="02040502050405020303" pitchFamily="18" charset="0"/>
              </a:rPr>
              <a:t> in 2018, </a:t>
            </a:r>
            <a:r>
              <a:rPr lang="it-IT" sz="600" dirty="0" err="1">
                <a:latin typeface="Georgia" panose="02040502050405020303" pitchFamily="18" charset="0"/>
              </a:rPr>
              <a:t>worldwide</a:t>
            </a:r>
            <a:r>
              <a:rPr lang="it-IT" sz="600" dirty="0">
                <a:latin typeface="Georgia" panose="02040502050405020303" pitchFamily="18" charset="0"/>
              </a:rPr>
              <a:t>, </a:t>
            </a:r>
            <a:r>
              <a:rPr lang="it-IT" sz="600" dirty="0" err="1">
                <a:latin typeface="Georgia" panose="02040502050405020303" pitchFamily="18" charset="0"/>
              </a:rPr>
              <a:t>both</a:t>
            </a:r>
            <a:r>
              <a:rPr lang="it-IT" sz="600" dirty="0">
                <a:latin typeface="Georgia" panose="02040502050405020303" pitchFamily="18" charset="0"/>
              </a:rPr>
              <a:t> sexes, </a:t>
            </a:r>
            <a:r>
              <a:rPr lang="it-IT" sz="600" dirty="0" err="1">
                <a:latin typeface="Georgia" panose="02040502050405020303" pitchFamily="18" charset="0"/>
              </a:rPr>
              <a:t>all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ages</a:t>
            </a:r>
            <a:r>
              <a:rPr lang="it-IT" sz="600" dirty="0">
                <a:latin typeface="Georgia" panose="02040502050405020303" pitchFamily="18" charset="0"/>
              </a:rPr>
              <a:t>. GLOBOCAN 2018</a:t>
            </a:r>
          </a:p>
        </p:txBody>
      </p:sp>
    </p:spTree>
    <p:extLst>
      <p:ext uri="{BB962C8B-B14F-4D97-AF65-F5344CB8AC3E}">
        <p14:creationId xmlns:p14="http://schemas.microsoft.com/office/powerpoint/2010/main" val="14986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651546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  The </a:t>
            </a:r>
            <a:r>
              <a:rPr lang="it-IT" sz="2000" i="0" dirty="0" err="1">
                <a:solidFill>
                  <a:srgbClr val="666666"/>
                </a:solidFill>
              </a:rPr>
              <a:t>importance</a:t>
            </a:r>
            <a:r>
              <a:rPr lang="it-IT" sz="2000" i="0" dirty="0">
                <a:solidFill>
                  <a:srgbClr val="666666"/>
                </a:solidFill>
              </a:rPr>
              <a:t> of </a:t>
            </a:r>
            <a:r>
              <a:rPr lang="it-IT" sz="2000" i="0" dirty="0" err="1">
                <a:solidFill>
                  <a:srgbClr val="666666"/>
                </a:solidFill>
              </a:rPr>
              <a:t>radiomics</a:t>
            </a: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Radiomics is a field of medical study that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aims to extract large amount of quantitative features from medical images.</a:t>
            </a:r>
          </a:p>
          <a:p>
            <a:pPr marL="127000" indent="0">
              <a:buNone/>
            </a:pPr>
            <a:endParaRPr lang="en-US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These features have the potential to uncover disease characteristics hardly noticeable by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the naked eye.</a:t>
            </a:r>
            <a:endParaRPr lang="en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0C5385-098C-4D19-AFF9-F6B37150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8" y="1463208"/>
            <a:ext cx="3953800" cy="22170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5" y="3680292"/>
            <a:ext cx="3718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Georgia" panose="02040502050405020303" pitchFamily="18" charset="0"/>
              </a:rPr>
              <a:t>Fig. 2 </a:t>
            </a:r>
            <a:r>
              <a:rPr lang="it-IT" sz="800" dirty="0" err="1">
                <a:latin typeface="Georgia" panose="02040502050405020303" pitchFamily="18" charset="0"/>
              </a:rPr>
              <a:t>Radiomics</a:t>
            </a:r>
            <a:r>
              <a:rPr lang="it-IT" sz="800" dirty="0">
                <a:latin typeface="Georgia" panose="02040502050405020303" pitchFamily="18" charset="0"/>
              </a:rPr>
              <a:t> features [1] </a:t>
            </a:r>
          </a:p>
        </p:txBody>
      </p:sp>
    </p:spTree>
    <p:extLst>
      <p:ext uri="{BB962C8B-B14F-4D97-AF65-F5344CB8AC3E}">
        <p14:creationId xmlns:p14="http://schemas.microsoft.com/office/powerpoint/2010/main" val="103381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DEBC4D5-8D66-6B4F-9C51-9256BEBA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59"/>
            <a:ext cx="4556441" cy="2263265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395627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Machine learning applied 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medical imaging</a:t>
            </a:r>
            <a:br>
              <a:rPr lang="en" sz="2000" i="0" dirty="0">
                <a:solidFill>
                  <a:srgbClr val="666666"/>
                </a:solidFill>
              </a:rPr>
            </a:b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A large </a:t>
            </a:r>
            <a:r>
              <a:rPr lang="it-IT" dirty="0" err="1">
                <a:solidFill>
                  <a:srgbClr val="666666"/>
                </a:solidFill>
              </a:rPr>
              <a:t>number</a:t>
            </a:r>
            <a:r>
              <a:rPr lang="it-IT" dirty="0">
                <a:solidFill>
                  <a:srgbClr val="666666"/>
                </a:solidFill>
              </a:rPr>
              <a:t> of features </a:t>
            </a:r>
            <a:r>
              <a:rPr lang="it-IT" dirty="0" err="1">
                <a:solidFill>
                  <a:srgbClr val="666666"/>
                </a:solidFill>
              </a:rPr>
              <a:t>allow</a:t>
            </a:r>
            <a:r>
              <a:rPr lang="it-IT" dirty="0">
                <a:solidFill>
                  <a:srgbClr val="666666"/>
                </a:solidFill>
              </a:rPr>
              <a:t> computer science </a:t>
            </a:r>
            <a:r>
              <a:rPr lang="it-IT" dirty="0" err="1">
                <a:solidFill>
                  <a:srgbClr val="666666"/>
                </a:solidFill>
              </a:rPr>
              <a:t>experts</a:t>
            </a:r>
            <a:r>
              <a:rPr lang="it-IT" dirty="0">
                <a:solidFill>
                  <a:srgbClr val="666666"/>
                </a:solidFill>
              </a:rPr>
              <a:t> to build machine learning models.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Machine learning in radiology is expected to have a substantial clinical impact with imaging examinations being routinely obtained in clinical practice, providing an opportunity to improve decision support in medical image interpretation.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037E2-1E98-4797-BABE-E8BCEC9DC3F6}"/>
              </a:ext>
            </a:extLst>
          </p:cNvPr>
          <p:cNvSpPr txBox="1"/>
          <p:nvPr/>
        </p:nvSpPr>
        <p:spPr>
          <a:xfrm>
            <a:off x="181575" y="3745047"/>
            <a:ext cx="34491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Fig. 3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Typical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machine learning workflow. Christian Salvatore,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Medical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Imaging &amp; Big Data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course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2019,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unimib</a:t>
            </a:r>
            <a:endParaRPr lang="it-IT" sz="5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5000" r="-19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936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2.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Goal of the project &amp; dataset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4417995" y="493101"/>
            <a:ext cx="4271950" cy="4256750"/>
            <a:chOff x="3618600" y="537100"/>
            <a:chExt cx="4271950" cy="4256750"/>
          </a:xfrm>
        </p:grpSpPr>
        <p:sp>
          <p:nvSpPr>
            <p:cNvPr id="251" name="Google Shape;251;p28"/>
            <p:cNvSpPr/>
            <p:nvPr/>
          </p:nvSpPr>
          <p:spPr>
            <a:xfrm>
              <a:off x="3618600" y="537100"/>
              <a:ext cx="1906800" cy="1906800"/>
            </a:xfrm>
            <a:prstGeom prst="ellipse">
              <a:avLst/>
            </a:prstGeom>
            <a:solidFill>
              <a:srgbClr val="4E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sym typeface="Nunito Sans"/>
                </a:rPr>
                <a:t>MATLAB</a:t>
              </a:r>
              <a:r>
                <a:rPr lang="en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FF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KNIME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EEA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R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RADIOMICS</a:t>
              </a:r>
              <a:endParaRPr sz="1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5500570" y="1568176"/>
            <a:ext cx="2106600" cy="2106600"/>
          </a:xfrm>
          <a:prstGeom prst="ellipse">
            <a:avLst/>
          </a:prstGeom>
          <a:solidFill>
            <a:srgbClr val="FFFFFF"/>
          </a:solidFill>
          <a:ln>
            <a:solidFill>
              <a:srgbClr val="6666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1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PREDICTIVE MODEL</a:t>
            </a:r>
            <a:endParaRPr sz="1200" b="1" i="1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639445" y="1701301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211757" y="779646"/>
            <a:ext cx="4067614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Goal of the project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The goal of the project is t</a:t>
            </a:r>
            <a:r>
              <a:rPr lang="it-IT" dirty="0">
                <a:solidFill>
                  <a:srgbClr val="666666"/>
                </a:solidFill>
              </a:rPr>
              <a:t>he</a:t>
            </a:r>
            <a:r>
              <a:rPr lang="en" dirty="0">
                <a:solidFill>
                  <a:srgbClr val="666666"/>
                </a:solidFill>
              </a:rPr>
              <a:t> creat</a:t>
            </a:r>
            <a:r>
              <a:rPr lang="it-IT" dirty="0" err="1">
                <a:solidFill>
                  <a:srgbClr val="666666"/>
                </a:solidFill>
              </a:rPr>
              <a:t>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br>
              <a:rPr lang="it-IT" dirty="0">
                <a:solidFill>
                  <a:srgbClr val="666666"/>
                </a:solidFill>
              </a:rPr>
            </a:br>
            <a:r>
              <a:rPr lang="it-IT" dirty="0">
                <a:solidFill>
                  <a:srgbClr val="666666"/>
                </a:solidFill>
              </a:rPr>
              <a:t>of a</a:t>
            </a:r>
            <a:r>
              <a:rPr lang="en" dirty="0">
                <a:solidFill>
                  <a:srgbClr val="666666"/>
                </a:solidFill>
              </a:rPr>
              <a:t> predictive model </a:t>
            </a:r>
            <a:r>
              <a:rPr lang="it-IT" dirty="0" err="1">
                <a:solidFill>
                  <a:srgbClr val="666666"/>
                </a:solidFill>
              </a:rPr>
              <a:t>cap</a:t>
            </a:r>
            <a:r>
              <a:rPr lang="en" dirty="0">
                <a:solidFill>
                  <a:srgbClr val="666666"/>
                </a:solidFill>
              </a:rPr>
              <a:t>able to classify heterogeneous and homogeneous tumour lesions.</a:t>
            </a:r>
            <a:br>
              <a:rPr lang="en" dirty="0">
                <a:solidFill>
                  <a:srgbClr val="666666"/>
                </a:solidFill>
              </a:rPr>
            </a:br>
            <a:endParaRPr lang="en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working</a:t>
            </a:r>
            <a:r>
              <a:rPr lang="it-IT" dirty="0">
                <a:solidFill>
                  <a:srgbClr val="666666"/>
                </a:solidFill>
              </a:rPr>
              <a:t> with</a:t>
            </a:r>
            <a:r>
              <a:rPr lang="en" dirty="0">
                <a:solidFill>
                  <a:srgbClr val="666666"/>
                </a:solidFill>
              </a:rPr>
              <a:t>: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M</a:t>
            </a:r>
            <a:r>
              <a:rPr lang="it-IT" dirty="0">
                <a:solidFill>
                  <a:srgbClr val="666666"/>
                </a:solidFill>
              </a:rPr>
              <a:t>a</a:t>
            </a:r>
            <a:r>
              <a:rPr lang="en" dirty="0">
                <a:solidFill>
                  <a:srgbClr val="666666"/>
                </a:solidFill>
              </a:rPr>
              <a:t>tlab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Knime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en" dirty="0">
                <a:solidFill>
                  <a:srgbClr val="666666"/>
                </a:solidFill>
              </a:rPr>
              <a:t>-     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</a:rPr>
              <a:t>44 </a:t>
            </a:r>
            <a:r>
              <a:rPr lang="it-IT" dirty="0">
                <a:solidFill>
                  <a:srgbClr val="666666"/>
                </a:solidFill>
              </a:rPr>
              <a:t>images of </a:t>
            </a:r>
            <a:r>
              <a:rPr lang="it-IT" dirty="0" err="1">
                <a:solidFill>
                  <a:srgbClr val="666666"/>
                </a:solidFill>
              </a:rPr>
              <a:t>tumour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volumes</a:t>
            </a:r>
            <a:r>
              <a:rPr lang="it-IT" dirty="0">
                <a:solidFill>
                  <a:srgbClr val="666666"/>
                </a:solidFill>
              </a:rPr>
              <a:t> in </a:t>
            </a:r>
            <a:r>
              <a:rPr lang="it-IT" dirty="0" err="1">
                <a:solidFill>
                  <a:srgbClr val="666666"/>
                </a:solidFill>
              </a:rPr>
              <a:t>NIfTI</a:t>
            </a:r>
            <a:r>
              <a:rPr lang="it-IT" dirty="0">
                <a:solidFill>
                  <a:srgbClr val="666666"/>
                </a:solidFill>
              </a:rPr>
              <a:t> format.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Based</a:t>
            </a:r>
            <a:r>
              <a:rPr lang="it-IT" dirty="0">
                <a:solidFill>
                  <a:srgbClr val="666666"/>
                </a:solidFill>
              </a:rPr>
              <a:t> on </a:t>
            </a:r>
            <a:r>
              <a:rPr lang="it-IT" dirty="0" err="1">
                <a:solidFill>
                  <a:srgbClr val="666666"/>
                </a:solidFill>
              </a:rPr>
              <a:t>synthetic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constructed</a:t>
            </a:r>
            <a:r>
              <a:rPr lang="it-IT" dirty="0">
                <a:solidFill>
                  <a:srgbClr val="666666"/>
                </a:solidFill>
              </a:rPr>
              <a:t> from </a:t>
            </a:r>
            <a:r>
              <a:rPr lang="it-IT" dirty="0" err="1">
                <a:solidFill>
                  <a:srgbClr val="666666"/>
                </a:solidFill>
              </a:rPr>
              <a:t>real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patient</a:t>
            </a:r>
            <a:r>
              <a:rPr lang="it-IT" dirty="0">
                <a:solidFill>
                  <a:srgbClr val="666666"/>
                </a:solidFill>
              </a:rPr>
              <a:t> data.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two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thresholds</a:t>
            </a:r>
            <a:r>
              <a:rPr lang="it-IT" dirty="0">
                <a:solidFill>
                  <a:srgbClr val="666666"/>
                </a:solidFill>
              </a:rPr>
              <a:t>, one </a:t>
            </a:r>
            <a:r>
              <a:rPr lang="it-IT" dirty="0" err="1">
                <a:solidFill>
                  <a:srgbClr val="666666"/>
                </a:solidFill>
              </a:rPr>
              <a:t>adaptive</a:t>
            </a:r>
            <a:r>
              <a:rPr lang="it-IT" dirty="0">
                <a:solidFill>
                  <a:srgbClr val="666666"/>
                </a:solidFill>
              </a:rPr>
              <a:t> and one </a:t>
            </a:r>
            <a:r>
              <a:rPr lang="it-IT" dirty="0" err="1">
                <a:solidFill>
                  <a:srgbClr val="666666"/>
                </a:solidFill>
              </a:rPr>
              <a:t>fixed</a:t>
            </a:r>
            <a:r>
              <a:rPr lang="it-IT" dirty="0">
                <a:solidFill>
                  <a:srgbClr val="666666"/>
                </a:solidFill>
              </a:rPr>
              <a:t> [2].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  <a:effectLst/>
              </a:rPr>
              <a:t>Mostly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  <a:effectLst/>
              </a:rPr>
              <a:t>homogeneous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  <a:effectLst/>
              </a:rPr>
              <a:t> (59%).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solidFill>
                  <a:srgbClr val="666666"/>
                </a:solidFill>
              </a:rPr>
              <a:t>Some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very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similar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443254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2542</TotalTime>
  <Words>842</Words>
  <Application>Microsoft Office PowerPoint</Application>
  <PresentationFormat>Presentazione su schermo (16:9)</PresentationFormat>
  <Paragraphs>188</Paragraphs>
  <Slides>31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Arial</vt:lpstr>
      <vt:lpstr>Calibri</vt:lpstr>
      <vt:lpstr>Nunito Sans</vt:lpstr>
      <vt:lpstr>Wingdings</vt:lpstr>
      <vt:lpstr>Cambria Math</vt:lpstr>
      <vt:lpstr>Georgia</vt:lpstr>
      <vt:lpstr>Ulysses template</vt:lpstr>
      <vt:lpstr>MEDICAL IMAGING &amp; BIG DATA PROJECT</vt:lpstr>
      <vt:lpstr>Table of contents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2. Goal of the project &amp; dataset</vt:lpstr>
      <vt:lpstr>Presentazione standard di PowerPoint</vt:lpstr>
      <vt:lpstr>Presentazione standard di PowerPoint</vt:lpstr>
      <vt:lpstr>Presentazione standard di PowerPoint</vt:lpstr>
      <vt:lpstr>3. Feature extraction</vt:lpstr>
      <vt:lpstr>Presentazione standard di PowerPoint</vt:lpstr>
      <vt:lpstr>Presentazione standard di PowerPoint</vt:lpstr>
      <vt:lpstr>Features extracted  GLCM (Gray Level Co-Occurence Matrix): 9/59 This matrix quantifies the number of times that the combinations of level dimensions occur in two pixels. They are: energy, contrast, dissimalrity, homogeneity, correlation, autocorrelation, variance, sum average and entropy.   GLRLM (Gray Level Run Length Matrix): 13/59 Quantifies the length of number of consecutive pixels for each level of gray along one dimension.   Both GLCM and GLRLM are rotation dependent.   </vt:lpstr>
      <vt:lpstr>Presentazione standard di PowerPoint</vt:lpstr>
      <vt:lpstr>4. Feature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5. Classification models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Lorenzo Mammana</dc:creator>
  <cp:lastModifiedBy>Lorenzo Mammana</cp:lastModifiedBy>
  <cp:revision>261</cp:revision>
  <dcterms:modified xsi:type="dcterms:W3CDTF">2019-04-10T17:26:13Z</dcterms:modified>
</cp:coreProperties>
</file>